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 Pipeline: Clothing Co-Parsing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Resultados e Recomendações para Otimização em Visão Computacional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4717"/>
            <a:ext cx="3837027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Próximos passos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55333" y="150590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Estratégias para otimizar o pipeline e garantir a robustez das métricas.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079063" y="263354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</p:sp>
      <p:sp>
        <p:nvSpPr>
          <p:cNvPr id="5" name="Shape 3"/>
          <p:cNvSpPr/>
          <p:nvPr/>
        </p:nvSpPr>
        <p:spPr>
          <a:xfrm>
            <a:off x="755333" y="241768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138" y="2539127"/>
            <a:ext cx="323731" cy="4046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1074" y="3280886"/>
            <a:ext cx="36926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Correções de Implementação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71074" y="370998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Verificar as variações sintéticas e adicionar logs visuais para depuração.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6802" y="230981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</p:sp>
      <p:sp>
        <p:nvSpPr>
          <p:cNvPr id="10" name="Shape 7"/>
          <p:cNvSpPr/>
          <p:nvPr/>
        </p:nvSpPr>
        <p:spPr>
          <a:xfrm>
            <a:off x="7423071" y="2093952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77" y="2215396"/>
            <a:ext cx="323731" cy="4046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8812" y="2957155"/>
            <a:ext cx="27757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Engenharia de Labels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38812" y="3386257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Converter máscaras em formato treinável e tratar classes raras (fusão / oversampling)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79063" y="5371624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</p:sp>
      <p:sp>
        <p:nvSpPr>
          <p:cNvPr id="15" name="Shape 11"/>
          <p:cNvSpPr/>
          <p:nvPr/>
        </p:nvSpPr>
        <p:spPr>
          <a:xfrm>
            <a:off x="755333" y="515576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38" y="5317688"/>
            <a:ext cx="323731" cy="3237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074" y="6018967"/>
            <a:ext cx="2618542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Modelagem Baseline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71074" y="644806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Treinar rede simples (ex.: ResNet ou UNet) e avaliar métricas iniciais (Accuracy, IoU, F1)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6802" y="504789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</p:sp>
      <p:sp>
        <p:nvSpPr>
          <p:cNvPr id="20" name="Shape 15"/>
          <p:cNvSpPr/>
          <p:nvPr/>
        </p:nvSpPr>
        <p:spPr>
          <a:xfrm>
            <a:off x="7423071" y="483203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7" y="4953476"/>
            <a:ext cx="323731" cy="40469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8812" y="5695236"/>
            <a:ext cx="24768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Iteração e Melhoria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638812" y="6124337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Ajustar balanceamento (class weights, sampling)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638812" y="6599039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Testar arquiteturas mais avançadas (CNNs, ViTs)</a:t>
            </a:r>
            <a:endParaRPr lang="en-US" sz="1650" dirty="0"/>
          </a:p>
        </p:txBody>
      </p:sp>
      <p:sp>
        <p:nvSpPr>
          <p:cNvPr id="25" name="Text 19"/>
          <p:cNvSpPr/>
          <p:nvPr/>
        </p:nvSpPr>
        <p:spPr>
          <a:xfrm>
            <a:off x="7638812" y="7073741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Otimizar hiperparâmetros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660" y="409099"/>
            <a:ext cx="6103025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0660" y="1119902"/>
            <a:ext cx="1358907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 estrutura e integridade do dataset de Clothing Co-Parsing, revelando a disponibilidade de imagens e máscaras, além das classes presentes.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0660" y="1674019"/>
            <a:ext cx="29401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Arquivos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0660" y="2070616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Verificação da existência de imagens e máscaras Gold Standard.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660" y="2476024"/>
            <a:ext cx="6613088" cy="37033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4271" y="1674019"/>
            <a:ext cx="2474714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das Classes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04271" y="2070616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identificadas nas anotações do dataset.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271" y="2476024"/>
            <a:ext cx="6613088" cy="337518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504271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4D4000"/>
          </a:solidFill>
          <a:ln/>
        </p:spPr>
      </p:sp>
      <p:sp>
        <p:nvSpPr>
          <p:cNvPr id="11" name="Text 7"/>
          <p:cNvSpPr/>
          <p:nvPr/>
        </p:nvSpPr>
        <p:spPr>
          <a:xfrm>
            <a:off x="7713940" y="5881688"/>
            <a:ext cx="721400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Skin (Pele)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8631793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917800"/>
          </a:solidFill>
          <a:ln/>
        </p:spPr>
      </p:sp>
      <p:sp>
        <p:nvSpPr>
          <p:cNvPr id="13" name="Text 9"/>
          <p:cNvSpPr/>
          <p:nvPr/>
        </p:nvSpPr>
        <p:spPr>
          <a:xfrm>
            <a:off x="8841462" y="5881688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Hair (Cabelo)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9759434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D5B100"/>
          </a:solidFill>
          <a:ln/>
        </p:spPr>
      </p:sp>
      <p:sp>
        <p:nvSpPr>
          <p:cNvPr id="15" name="Text 11"/>
          <p:cNvSpPr/>
          <p:nvPr/>
        </p:nvSpPr>
        <p:spPr>
          <a:xfrm>
            <a:off x="9969103" y="5881688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Dress (Vestido)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10886956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D81A"/>
          </a:solidFill>
          <a:ln/>
        </p:spPr>
      </p:sp>
      <p:sp>
        <p:nvSpPr>
          <p:cNvPr id="17" name="Text 13"/>
          <p:cNvSpPr/>
          <p:nvPr/>
        </p:nvSpPr>
        <p:spPr>
          <a:xfrm>
            <a:off x="11096625" y="5881688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Jacket (Jaqueta)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12014597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45E"/>
          </a:solidFill>
          <a:ln/>
        </p:spPr>
      </p:sp>
      <p:sp>
        <p:nvSpPr>
          <p:cNvPr id="19" name="Text 15"/>
          <p:cNvSpPr/>
          <p:nvPr/>
        </p:nvSpPr>
        <p:spPr>
          <a:xfrm>
            <a:off x="12224266" y="5881688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Pants (Calças)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13142119" y="5881688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FA2"/>
          </a:solidFill>
          <a:ln/>
        </p:spPr>
      </p:sp>
      <p:sp>
        <p:nvSpPr>
          <p:cNvPr id="21" name="Text 17"/>
          <p:cNvSpPr/>
          <p:nvPr/>
        </p:nvSpPr>
        <p:spPr>
          <a:xfrm>
            <a:off x="13351788" y="5881688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Shoes (Sapatos)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520660" y="6513909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505420" y="6513909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</p:sp>
      <p:sp>
        <p:nvSpPr>
          <p:cNvPr id="24" name="Text 20"/>
          <p:cNvSpPr/>
          <p:nvPr/>
        </p:nvSpPr>
        <p:spPr>
          <a:xfrm>
            <a:off x="730329" y="6677858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Completo</a:t>
            </a:r>
            <a:endParaRPr lang="en-US" sz="1300" dirty="0"/>
          </a:p>
        </p:txBody>
      </p:sp>
      <p:sp>
        <p:nvSpPr>
          <p:cNvPr id="25" name="Text 21"/>
          <p:cNvSpPr/>
          <p:nvPr/>
        </p:nvSpPr>
        <p:spPr>
          <a:xfrm>
            <a:off x="730329" y="6973610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2098 registros analisados, com 15 colunas.</a:t>
            </a:r>
            <a:endParaRPr lang="en-US" sz="1150" dirty="0"/>
          </a:p>
        </p:txBody>
      </p:sp>
      <p:sp>
        <p:nvSpPr>
          <p:cNvPr id="26" name="Shape 22"/>
          <p:cNvSpPr/>
          <p:nvPr/>
        </p:nvSpPr>
        <p:spPr>
          <a:xfrm>
            <a:off x="7389495" y="6513909"/>
            <a:ext cx="6720245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27" name="Shape 23"/>
          <p:cNvSpPr/>
          <p:nvPr/>
        </p:nvSpPr>
        <p:spPr>
          <a:xfrm>
            <a:off x="7374255" y="6513909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</p:sp>
      <p:sp>
        <p:nvSpPr>
          <p:cNvPr id="28" name="Text 24"/>
          <p:cNvSpPr/>
          <p:nvPr/>
        </p:nvSpPr>
        <p:spPr>
          <a:xfrm>
            <a:off x="7599164" y="6677858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Memória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7599164" y="6973610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Utilização eficiente de 1.23 MB.</a:t>
            </a:r>
            <a:endParaRPr lang="en-US" sz="1150" dirty="0"/>
          </a:p>
        </p:txBody>
      </p:sp>
      <p:sp>
        <p:nvSpPr>
          <p:cNvPr id="30" name="Shape 26"/>
          <p:cNvSpPr/>
          <p:nvPr/>
        </p:nvSpPr>
        <p:spPr>
          <a:xfrm>
            <a:off x="520660" y="7524393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31" name="Shape 27"/>
          <p:cNvSpPr/>
          <p:nvPr/>
        </p:nvSpPr>
        <p:spPr>
          <a:xfrm>
            <a:off x="505420" y="752439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</p:sp>
      <p:sp>
        <p:nvSpPr>
          <p:cNvPr id="32" name="Text 28"/>
          <p:cNvSpPr/>
          <p:nvPr/>
        </p:nvSpPr>
        <p:spPr>
          <a:xfrm>
            <a:off x="730329" y="768834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</a:t>
            </a:r>
            <a:endParaRPr lang="en-US" sz="1300" dirty="0"/>
          </a:p>
        </p:txBody>
      </p:sp>
      <p:sp>
        <p:nvSpPr>
          <p:cNvPr id="33" name="Text 29"/>
          <p:cNvSpPr/>
          <p:nvPr/>
        </p:nvSpPr>
        <p:spPr>
          <a:xfrm>
            <a:off x="730329" y="7984093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Nenhum valor nulo encontrado em todas as colunas.</a:t>
            </a:r>
            <a:endParaRPr lang="en-US" sz="1150" dirty="0"/>
          </a:p>
        </p:txBody>
      </p:sp>
      <p:sp>
        <p:nvSpPr>
          <p:cNvPr id="34" name="Shape 30"/>
          <p:cNvSpPr/>
          <p:nvPr/>
        </p:nvSpPr>
        <p:spPr>
          <a:xfrm>
            <a:off x="7389495" y="7524393"/>
            <a:ext cx="6720245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35" name="Shape 31"/>
          <p:cNvSpPr/>
          <p:nvPr/>
        </p:nvSpPr>
        <p:spPr>
          <a:xfrm>
            <a:off x="7374255" y="752439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</p:sp>
      <p:sp>
        <p:nvSpPr>
          <p:cNvPr id="36" name="Text 32"/>
          <p:cNvSpPr/>
          <p:nvPr/>
        </p:nvSpPr>
        <p:spPr>
          <a:xfrm>
            <a:off x="7599164" y="768834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Extensões Padrão</a:t>
            </a:r>
            <a:endParaRPr lang="en-US" sz="1300" dirty="0"/>
          </a:p>
        </p:txBody>
      </p:sp>
      <p:sp>
        <p:nvSpPr>
          <p:cNvPr id="37" name="Text 33"/>
          <p:cNvSpPr/>
          <p:nvPr/>
        </p:nvSpPr>
        <p:spPr>
          <a:xfrm>
            <a:off x="7599164" y="7984093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JPG e máscaras PNG, configuração típica para segmentação.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739259"/>
            <a:ext cx="6980277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44498" y="1637348"/>
            <a:ext cx="1314140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das imagens para otimização de modelos de Machine Learning.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498" y="2535912"/>
            <a:ext cx="4238625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</p:sp>
      <p:sp>
        <p:nvSpPr>
          <p:cNvPr id="5" name="Shape 3"/>
          <p:cNvSpPr/>
          <p:nvPr/>
        </p:nvSpPr>
        <p:spPr>
          <a:xfrm>
            <a:off x="744498" y="2513052"/>
            <a:ext cx="4238625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</p:sp>
      <p:sp>
        <p:nvSpPr>
          <p:cNvPr id="6" name="Shape 4"/>
          <p:cNvSpPr/>
          <p:nvPr/>
        </p:nvSpPr>
        <p:spPr>
          <a:xfrm>
            <a:off x="2544782" y="22169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</p:sp>
      <p:sp>
        <p:nvSpPr>
          <p:cNvPr id="7" name="Text 5"/>
          <p:cNvSpPr/>
          <p:nvPr/>
        </p:nvSpPr>
        <p:spPr>
          <a:xfrm>
            <a:off x="2736235" y="237648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0003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Original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0003" y="3490555"/>
            <a:ext cx="3767614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Iniciamos com 2.098 imagens brutas, prontas para o processamento.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19576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</p:sp>
      <p:sp>
        <p:nvSpPr>
          <p:cNvPr id="11" name="Shape 9"/>
          <p:cNvSpPr/>
          <p:nvPr/>
        </p:nvSpPr>
        <p:spPr>
          <a:xfrm>
            <a:off x="519576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</p:sp>
      <p:sp>
        <p:nvSpPr>
          <p:cNvPr id="12" name="Shape 10"/>
          <p:cNvSpPr/>
          <p:nvPr/>
        </p:nvSpPr>
        <p:spPr>
          <a:xfrm>
            <a:off x="6996053" y="22169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7187505" y="237648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31274" y="3067645"/>
            <a:ext cx="239744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Validação Rigorosa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431274" y="3490555"/>
            <a:ext cx="3767733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validação, 5 classes foram separadas, 1.004 imagens (47.9%) foram consideradas válidas, garantindo a qualidade dos dados.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715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715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47443" y="22169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</p:sp>
      <p:sp>
        <p:nvSpPr>
          <p:cNvPr id="19" name="Text 17"/>
          <p:cNvSpPr/>
          <p:nvPr/>
        </p:nvSpPr>
        <p:spPr>
          <a:xfrm>
            <a:off x="11638895" y="237648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82664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para ML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9882664" y="3490555"/>
            <a:ext cx="376773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Finalizamos com 1.003 imagens prontas para treinamento de modelos de Machine Learning.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4498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</p:sp>
      <p:sp>
        <p:nvSpPr>
          <p:cNvPr id="23" name="Shape 21"/>
          <p:cNvSpPr/>
          <p:nvPr/>
        </p:nvSpPr>
        <p:spPr>
          <a:xfrm>
            <a:off x="744498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660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</p:sp>
      <p:sp>
        <p:nvSpPr>
          <p:cNvPr id="25" name="Text 23"/>
          <p:cNvSpPr/>
          <p:nvPr/>
        </p:nvSpPr>
        <p:spPr>
          <a:xfrm>
            <a:off x="3849112" y="545984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80003" y="6151007"/>
            <a:ext cx="311884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Dimensões Padronizadas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80003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Todas as imagens foram redimensionadas para 550x828 pixels, eliminando a variância na largura.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1523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1523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34685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</p:sp>
      <p:sp>
        <p:nvSpPr>
          <p:cNvPr id="31" name="Text 29"/>
          <p:cNvSpPr/>
          <p:nvPr/>
        </p:nvSpPr>
        <p:spPr>
          <a:xfrm>
            <a:off x="10526137" y="545984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57028" y="6151007"/>
            <a:ext cx="243875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Classes Detalhadas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7657028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Identificamos 54 classes únicas, com uma média de 7.24 classes por imagem, oferecendo granularidade.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043" y="422791"/>
            <a:ext cx="4401860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Mais Frequentes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38043" y="1071920"/>
            <a:ext cx="1355431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representadas no nosso dataset, indicando foco e relevância para o modelo.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43" y="1490663"/>
            <a:ext cx="13554313" cy="7590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8043" y="9253895"/>
            <a:ext cx="1355431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alta frequência de "Skin" e "Hair" reflete a natureza do dataset, enquanto "Shoes", "Bag" e "Pants" são os itens de vestuário mais predominantes.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86403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RELATÓRIO DETALHADO - DATASET CLOTHING CO-PARSING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13766483" cy="9438680"/>
          </a:xfrm>
          <a:prstGeom prst="roundRect">
            <a:avLst>
              <a:gd name="adj" fmla="val 196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47199" y="944404"/>
            <a:ext cx="493752" cy="9408200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04" y="5532715"/>
            <a:ext cx="185142" cy="231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4300" y="1067753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15 Classes Mais Comuns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Mostra as 15 classes com maior número de instâncias no dataset.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1064300" y="1426607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de Classes por Imagem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quantidade de classes diferentes presentes em cada imagem, com linha da média.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1064300" y="1785461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das Dimensões das Imagens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Dispersão entre largura e altura, com linhas de média.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1064300" y="2144316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5 Classes Mais Presentes em Imagens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Classes que aparecem no maior número de imagens, com valores absolutos e percentuais.</a:t>
            </a:r>
            <a:endParaRPr lang="en-US" sz="9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00" y="2598896"/>
            <a:ext cx="12267248" cy="7630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31959" y="10491192"/>
            <a:ext cx="13766483" cy="2556986"/>
          </a:xfrm>
          <a:prstGeom prst="roundRect">
            <a:avLst>
              <a:gd name="adj" fmla="val 724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447199" y="10506432"/>
            <a:ext cx="493752" cy="2526506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11653957"/>
            <a:ext cx="185142" cy="23145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64300" y="10629781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das Imagens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dos formatos de arquivo de imagem (ex.: JPG, PNG).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1064300" y="11067931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dos Labels/Shapes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dos formatos de arquivos de anotação disponíveis (ou indicação de ausência).</a:t>
            </a:r>
            <a:endParaRPr lang="en-US" sz="9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00" y="11601807"/>
            <a:ext cx="2755344" cy="1307783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431959" y="13171527"/>
            <a:ext cx="13766483" cy="5793462"/>
          </a:xfrm>
          <a:prstGeom prst="roundRect">
            <a:avLst>
              <a:gd name="adj" fmla="val 3196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447199" y="13186767"/>
            <a:ext cx="493752" cy="5762982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4" y="15952470"/>
            <a:ext cx="185142" cy="2314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064300" y="13310116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Qualidade dos Dados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Quantidade de imagens válidas, corrompidas e sem classes, com percentuais.</a:t>
            </a:r>
            <a:endParaRPr lang="en-US" sz="950" dirty="0"/>
          </a:p>
        </p:txBody>
      </p:sp>
      <p:sp>
        <p:nvSpPr>
          <p:cNvPr id="21" name="Text 14"/>
          <p:cNvSpPr/>
          <p:nvPr/>
        </p:nvSpPr>
        <p:spPr>
          <a:xfrm>
            <a:off x="1064300" y="13748266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Duplicatas no Dataset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de imagens únicas e duplicadas (ou mensagem de ausência de duplicatas).</a:t>
            </a:r>
            <a:endParaRPr lang="en-US" sz="9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00" y="14282142"/>
            <a:ext cx="10716458" cy="4544258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431959" y="19088338"/>
            <a:ext cx="13766483" cy="9763482"/>
          </a:xfrm>
          <a:prstGeom prst="roundRect">
            <a:avLst>
              <a:gd name="adj" fmla="val 1897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24" name="Shape 16"/>
          <p:cNvSpPr/>
          <p:nvPr/>
        </p:nvSpPr>
        <p:spPr>
          <a:xfrm>
            <a:off x="447199" y="19103578"/>
            <a:ext cx="493752" cy="9733002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04" y="23854291"/>
            <a:ext cx="185142" cy="23145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064300" y="192269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Largura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largura em pixels, com média e mediana.</a:t>
            </a:r>
            <a:endParaRPr lang="en-US" sz="950" dirty="0"/>
          </a:p>
        </p:txBody>
      </p:sp>
      <p:sp>
        <p:nvSpPr>
          <p:cNvPr id="27" name="Text 18"/>
          <p:cNvSpPr/>
          <p:nvPr/>
        </p:nvSpPr>
        <p:spPr>
          <a:xfrm>
            <a:off x="1064300" y="196650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Altura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altura em pixels, com média e mediana.</a:t>
            </a:r>
            <a:endParaRPr lang="en-US" sz="950" dirty="0"/>
          </a:p>
        </p:txBody>
      </p:sp>
      <p:sp>
        <p:nvSpPr>
          <p:cNvPr id="28" name="Text 19"/>
          <p:cNvSpPr/>
          <p:nvPr/>
        </p:nvSpPr>
        <p:spPr>
          <a:xfrm>
            <a:off x="1064300" y="201032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Boxplot de Dimensões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Comparação da distribuição de largura e altura das imagens.</a:t>
            </a:r>
            <a:endParaRPr lang="en-US" sz="950" dirty="0"/>
          </a:p>
        </p:txBody>
      </p:sp>
      <p:sp>
        <p:nvSpPr>
          <p:cNvPr id="29" name="Text 20"/>
          <p:cNvSpPr/>
          <p:nvPr/>
        </p:nvSpPr>
        <p:spPr>
          <a:xfrm>
            <a:off x="1064300" y="205413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Razão de Aspecto (W/H)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proporção largura/altura, destacando a média.</a:t>
            </a:r>
            <a:endParaRPr lang="en-US" sz="950" dirty="0"/>
          </a:p>
        </p:txBody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300" y="21075253"/>
            <a:ext cx="10716458" cy="7637978"/>
          </a:xfrm>
          <a:prstGeom prst="rect">
            <a:avLst/>
          </a:prstGeom>
        </p:spPr>
      </p:pic>
      <p:sp>
        <p:nvSpPr>
          <p:cNvPr id="31" name="Shape 21"/>
          <p:cNvSpPr/>
          <p:nvPr/>
        </p:nvSpPr>
        <p:spPr>
          <a:xfrm>
            <a:off x="431959" y="28975169"/>
            <a:ext cx="13766483" cy="5012888"/>
          </a:xfrm>
          <a:prstGeom prst="roundRect">
            <a:avLst>
              <a:gd name="adj" fmla="val 3694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32" name="Shape 22"/>
          <p:cNvSpPr/>
          <p:nvPr/>
        </p:nvSpPr>
        <p:spPr>
          <a:xfrm>
            <a:off x="447199" y="28990409"/>
            <a:ext cx="493752" cy="4982408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04" y="31365825"/>
            <a:ext cx="185142" cy="23145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064300" y="29113758"/>
            <a:ext cx="73268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Matriz de Correlação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Mapa de calor mostrando a correlação entre largura, altura e número de classes (quando disponível).</a:t>
            </a:r>
            <a:endParaRPr lang="en-US" sz="1050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300" y="29595485"/>
            <a:ext cx="4846439" cy="42539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9377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🧪</a:t>
            </a:r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EXECUTANDO TESTE DE MÉTRICAS COM CLOTHING DATASET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com 10 imagens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26551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==================================================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959" y="1601867"/>
            <a:ext cx="1376648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Usando DataFrame: 2098 registros Caminho base: ./clothing-coparsing-dataset/ Carregando imagens do DataFrame clothing dataset... Registros válidos encontrados: 10 Carregamento concluído! Imagens carregadas: 10 Erros encontrados: 0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213574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diferentes tipos de simulação: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7307580" y="2472095"/>
            <a:ext cx="15240" cy="2408873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8" name="Shape 6"/>
          <p:cNvSpPr/>
          <p:nvPr/>
        </p:nvSpPr>
        <p:spPr>
          <a:xfrm>
            <a:off x="7083623" y="2603302"/>
            <a:ext cx="246817" cy="1524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9" name="Shape 7"/>
          <p:cNvSpPr/>
          <p:nvPr/>
        </p:nvSpPr>
        <p:spPr>
          <a:xfrm>
            <a:off x="7268944" y="2564666"/>
            <a:ext cx="92512" cy="92512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</p:sp>
      <p:sp>
        <p:nvSpPr>
          <p:cNvPr id="10" name="Text 8"/>
          <p:cNvSpPr/>
          <p:nvPr/>
        </p:nvSpPr>
        <p:spPr>
          <a:xfrm>
            <a:off x="5192673" y="2514481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Perfeita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31959" y="2759988"/>
            <a:ext cx="638948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tipo: 'perfeita' 10 imagens simuladas geradas Imagem 1 -   Dice: 1.0000, Fit: 1.0000, Size: 1.0000, Position: 1.0000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7299960" y="3343870"/>
            <a:ext cx="246817" cy="1524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3" name="Shape 11"/>
          <p:cNvSpPr/>
          <p:nvPr/>
        </p:nvSpPr>
        <p:spPr>
          <a:xfrm>
            <a:off x="7268944" y="3305235"/>
            <a:ext cx="92512" cy="92512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7808952" y="3255050"/>
            <a:ext cx="31767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Segmentação com Erosão (menor que ideal)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808952" y="3500557"/>
            <a:ext cx="638948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tipo: 'erosao' 10 imagens simuladas geradas Imagem 1 - Dice: 0.9855, Fit: 0.9714, Size: 1.0000, Position: 1.0000</a:t>
            </a:r>
            <a:endParaRPr lang="en-US" sz="950" dirty="0"/>
          </a:p>
        </p:txBody>
      </p:sp>
      <p:sp>
        <p:nvSpPr>
          <p:cNvPr id="16" name="Shape 14"/>
          <p:cNvSpPr/>
          <p:nvPr/>
        </p:nvSpPr>
        <p:spPr>
          <a:xfrm>
            <a:off x="7083623" y="3982164"/>
            <a:ext cx="246817" cy="1524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7" name="Shape 15"/>
          <p:cNvSpPr/>
          <p:nvPr/>
        </p:nvSpPr>
        <p:spPr>
          <a:xfrm>
            <a:off x="7268944" y="3943529"/>
            <a:ext cx="92512" cy="92512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</p:sp>
      <p:sp>
        <p:nvSpPr>
          <p:cNvPr id="18" name="Text 16"/>
          <p:cNvSpPr/>
          <p:nvPr/>
        </p:nvSpPr>
        <p:spPr>
          <a:xfrm>
            <a:off x="3465076" y="3893344"/>
            <a:ext cx="33563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com Dilatação (maior que ideal)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31959" y="4138851"/>
            <a:ext cx="638948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tipo: 'dilatacao' 10 imagens simuladas geradas Imagem 1 - Dice: 0.9857, Fit: 0.9718, Size: 1.0000, Position: 1.0000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431959" y="501979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AVALIAÇÃO COMPLETA - Segmentação Perfeita (10 imagens): Avaliando 10 pares de imagens... Dice médio: 1.0000 ± 0.0000 Fit médio: 1.0000 ± 0.0000 Size médio: 1.0000 ± 0.0000 Position médio: 1.0000 ± 0.0000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431959" y="535614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Plotando gráficos das métricas...</a:t>
            </a:r>
            <a:endParaRPr lang="en-US" sz="9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59" y="5692497"/>
            <a:ext cx="11495723" cy="4551998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431959" y="1038332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431959" y="1071967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Visualizando primeira imagem...</a:t>
            </a:r>
            <a:endParaRPr lang="en-US" sz="9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1056025"/>
            <a:ext cx="5260658" cy="4254103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431959" y="1544895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7" name="Text 23"/>
          <p:cNvSpPr/>
          <p:nvPr/>
        </p:nvSpPr>
        <p:spPr>
          <a:xfrm>
            <a:off x="431959" y="1578530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Teste com diferentes simulações:</a:t>
            </a:r>
            <a:endParaRPr lang="en-US" sz="950" dirty="0"/>
          </a:p>
        </p:txBody>
      </p:sp>
      <p:sp>
        <p:nvSpPr>
          <p:cNvPr id="28" name="Shape 24"/>
          <p:cNvSpPr/>
          <p:nvPr/>
        </p:nvSpPr>
        <p:spPr>
          <a:xfrm>
            <a:off x="431959" y="16260485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8" y="16443841"/>
            <a:ext cx="154305" cy="123349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832961" y="16414671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EROSÃO: Avaliando 10 pares de imagens... Dice: 0.9876, Fit: 0.9756 Size: 1.0000, Position: 1.0000</a:t>
            </a:r>
            <a:endParaRPr lang="en-US" sz="950" dirty="0"/>
          </a:p>
        </p:txBody>
      </p:sp>
      <p:sp>
        <p:nvSpPr>
          <p:cNvPr id="31" name="Shape 26"/>
          <p:cNvSpPr/>
          <p:nvPr/>
        </p:nvSpPr>
        <p:spPr>
          <a:xfrm>
            <a:off x="7473315" y="16260485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64" y="16443841"/>
            <a:ext cx="154305" cy="123349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874318" y="16414671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DILATAÇÃO: Avaliando 10 pares de imagens... Dice: 0.9877, Fit: 0.9758 Size: 1.0000, Position: 1.0000</a:t>
            </a:r>
            <a:endParaRPr lang="en-US" sz="950" dirty="0"/>
          </a:p>
        </p:txBody>
      </p:sp>
      <p:sp>
        <p:nvSpPr>
          <p:cNvPr id="34" name="Text 28"/>
          <p:cNvSpPr/>
          <p:nvPr/>
        </p:nvSpPr>
        <p:spPr>
          <a:xfrm>
            <a:off x="431959" y="1726013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Comparando todas as simulações:</a:t>
            </a:r>
            <a:endParaRPr lang="en-US" sz="950" dirty="0"/>
          </a:p>
        </p:txBody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9" y="17596485"/>
            <a:ext cx="9173408" cy="6094928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431959" y="2383024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37" name="Text 30"/>
          <p:cNvSpPr/>
          <p:nvPr/>
        </p:nvSpPr>
        <p:spPr>
          <a:xfrm>
            <a:off x="431959" y="2416659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métricas estão funcionando corretamente:</a:t>
            </a:r>
            <a:endParaRPr lang="en-US" sz="950" dirty="0"/>
          </a:p>
        </p:txBody>
      </p:sp>
      <p:sp>
        <p:nvSpPr>
          <p:cNvPr id="38" name="Shape 31"/>
          <p:cNvSpPr/>
          <p:nvPr/>
        </p:nvSpPr>
        <p:spPr>
          <a:xfrm>
            <a:off x="431959" y="24570809"/>
            <a:ext cx="61674" cy="61674"/>
          </a:xfrm>
          <a:prstGeom prst="roundRect">
            <a:avLst>
              <a:gd name="adj" fmla="val 741317"/>
            </a:avLst>
          </a:prstGeom>
          <a:solidFill>
            <a:srgbClr val="FFE14D"/>
          </a:solidFill>
          <a:ln/>
        </p:spPr>
      </p:sp>
      <p:sp>
        <p:nvSpPr>
          <p:cNvPr id="39" name="Text 32"/>
          <p:cNvSpPr/>
          <p:nvPr/>
        </p:nvSpPr>
        <p:spPr>
          <a:xfrm>
            <a:off x="616982" y="24502943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Segmentação 'Perfeita' = scores próximos de 1.0</a:t>
            </a:r>
            <a:endParaRPr lang="en-US" sz="950" dirty="0"/>
          </a:p>
        </p:txBody>
      </p:sp>
      <p:sp>
        <p:nvSpPr>
          <p:cNvPr id="40" name="Shape 33"/>
          <p:cNvSpPr/>
          <p:nvPr/>
        </p:nvSpPr>
        <p:spPr>
          <a:xfrm>
            <a:off x="5072182" y="24570809"/>
            <a:ext cx="61674" cy="61674"/>
          </a:xfrm>
          <a:prstGeom prst="roundRect">
            <a:avLst>
              <a:gd name="adj" fmla="val 741317"/>
            </a:avLst>
          </a:prstGeom>
          <a:solidFill>
            <a:srgbClr val="FFE14D"/>
          </a:solidFill>
          <a:ln/>
        </p:spPr>
      </p:sp>
      <p:sp>
        <p:nvSpPr>
          <p:cNvPr id="41" name="Text 34"/>
          <p:cNvSpPr/>
          <p:nvPr/>
        </p:nvSpPr>
        <p:spPr>
          <a:xfrm>
            <a:off x="5257205" y="24502943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Erosão = scores menores (especialmente Size)</a:t>
            </a:r>
            <a:endParaRPr lang="en-US" sz="950" dirty="0"/>
          </a:p>
        </p:txBody>
      </p:sp>
      <p:sp>
        <p:nvSpPr>
          <p:cNvPr id="42" name="Shape 35"/>
          <p:cNvSpPr/>
          <p:nvPr/>
        </p:nvSpPr>
        <p:spPr>
          <a:xfrm>
            <a:off x="9712404" y="24570809"/>
            <a:ext cx="61674" cy="61674"/>
          </a:xfrm>
          <a:prstGeom prst="roundRect">
            <a:avLst>
              <a:gd name="adj" fmla="val 741317"/>
            </a:avLst>
          </a:prstGeom>
          <a:solidFill>
            <a:srgbClr val="FFE14D"/>
          </a:solidFill>
          <a:ln/>
        </p:spPr>
      </p:sp>
      <p:sp>
        <p:nvSpPr>
          <p:cNvPr id="43" name="Text 36"/>
          <p:cNvSpPr/>
          <p:nvPr/>
        </p:nvSpPr>
        <p:spPr>
          <a:xfrm>
            <a:off x="9897427" y="24502943"/>
            <a:ext cx="43010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Dilatação = scores menores (especialmente Size)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4783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Detalhada do DataFrame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visão aprofundada da estrutura, integridade e distribuição dos dados, crucial para a próxima fase de desenvolvimento e otimização do pipeline.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1959" y="1265515"/>
            <a:ext cx="13766483" cy="1201460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7199" y="1280755"/>
            <a:ext cx="493752" cy="1170980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04" y="1750457"/>
            <a:ext cx="185142" cy="2314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64300" y="1404104"/>
            <a:ext cx="16552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64300" y="1649611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Dimensões: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2098 linhas, 15 colunas.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1064300" y="1890236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Memória: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1.23 MB.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1064300" y="2130862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Tipos de Dados: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Predominantemente 'object' (strings para caminhos), 'int64' (numéricos) e 'bool' (booleanos).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431959" y="2590324"/>
            <a:ext cx="13766483" cy="1201460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47199" y="2605564"/>
            <a:ext cx="493752" cy="1170980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3075265"/>
            <a:ext cx="185142" cy="23145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64300" y="2728913"/>
            <a:ext cx="16512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 dos Dados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1064300" y="2974419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Ausência de Nulos: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Todas as colunas estão completas, sem valores ausentes.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1064300" y="3215045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Corrompidos: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Nenhuma imagem identificada como corrompida.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1064300" y="3455670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Existentes: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100% dos `image_exists` são True.</a:t>
            </a:r>
            <a:endParaRPr lang="en-US" sz="950" dirty="0"/>
          </a:p>
        </p:txBody>
      </p:sp>
      <p:sp>
        <p:nvSpPr>
          <p:cNvPr id="18" name="Shape 14"/>
          <p:cNvSpPr/>
          <p:nvPr/>
        </p:nvSpPr>
        <p:spPr>
          <a:xfrm>
            <a:off x="431959" y="3915132"/>
            <a:ext cx="13766483" cy="740569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447199" y="3930372"/>
            <a:ext cx="493752" cy="710089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4169688"/>
            <a:ext cx="185142" cy="23145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64300" y="4053721"/>
            <a:ext cx="18782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Labels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1064300" y="4299228"/>
            <a:ext cx="1311890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proporção de imagens com labels Gold Standard é um fator crítico para o treinamento de modelos, quanto mais melhor.</a:t>
            </a:r>
            <a:endParaRPr lang="en-US" sz="9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9" y="4794528"/>
            <a:ext cx="13766483" cy="755523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>
            <a:off x="6048137" y="12380238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4D4000"/>
          </a:solidFill>
          <a:ln/>
        </p:spPr>
      </p:sp>
      <p:sp>
        <p:nvSpPr>
          <p:cNvPr id="25" name="Text 19"/>
          <p:cNvSpPr/>
          <p:nvPr/>
        </p:nvSpPr>
        <p:spPr>
          <a:xfrm>
            <a:off x="6232446" y="12380238"/>
            <a:ext cx="1006554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Existentes</a:t>
            </a:r>
            <a:endParaRPr lang="en-US" sz="950" dirty="0"/>
          </a:p>
        </p:txBody>
      </p:sp>
      <p:sp>
        <p:nvSpPr>
          <p:cNvPr id="26" name="Shape 20"/>
          <p:cNvSpPr/>
          <p:nvPr/>
        </p:nvSpPr>
        <p:spPr>
          <a:xfrm>
            <a:off x="7391400" y="12380238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FFD81A"/>
          </a:solidFill>
          <a:ln/>
        </p:spPr>
      </p:sp>
      <p:sp>
        <p:nvSpPr>
          <p:cNvPr id="27" name="Text 21"/>
          <p:cNvSpPr/>
          <p:nvPr/>
        </p:nvSpPr>
        <p:spPr>
          <a:xfrm>
            <a:off x="7575709" y="12380238"/>
            <a:ext cx="950238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Ausentes</a:t>
            </a:r>
            <a:endParaRPr lang="en-US" sz="950" dirty="0"/>
          </a:p>
        </p:txBody>
      </p:sp>
      <p:sp>
        <p:nvSpPr>
          <p:cNvPr id="28" name="Text 22"/>
          <p:cNvSpPr/>
          <p:nvPr/>
        </p:nvSpPr>
        <p:spPr>
          <a:xfrm>
            <a:off x="431959" y="12688848"/>
            <a:ext cx="422457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Distribuição de Classes e Dimensões</a:t>
            </a:r>
            <a:endParaRPr lang="en-US" sz="1700" dirty="0"/>
          </a:p>
        </p:txBody>
      </p:sp>
      <p:sp>
        <p:nvSpPr>
          <p:cNvPr id="29" name="Text 23"/>
          <p:cNvSpPr/>
          <p:nvPr/>
        </p:nvSpPr>
        <p:spPr>
          <a:xfrm>
            <a:off x="431959" y="13259276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revelam o foco principal do dataset, sendo essencial para estratégias de balanceamento e otimização de modelos.</a:t>
            </a:r>
            <a:endParaRPr lang="en-US" sz="950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9" y="13793153"/>
            <a:ext cx="6732746" cy="3770233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431959" y="17702213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"Skin", "Hair" e "Shoes" são as mais proeminentes, indicando que o dataset é bem representativo para esses elementos.</a:t>
            </a:r>
            <a:endParaRPr lang="en-US" sz="950" dirty="0"/>
          </a:p>
        </p:txBody>
      </p:sp>
      <p:sp>
        <p:nvSpPr>
          <p:cNvPr id="32" name="Text 25"/>
          <p:cNvSpPr/>
          <p:nvPr/>
        </p:nvSpPr>
        <p:spPr>
          <a:xfrm>
            <a:off x="7473315" y="13259276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padronização da largura e a variabilidade da altura afetam diretamente o pré-processamento de imagens para modelos de visão computacional.</a:t>
            </a:r>
            <a:endParaRPr lang="en-US" sz="950" dirty="0"/>
          </a:p>
        </p:txBody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315" y="13793153"/>
            <a:ext cx="6732746" cy="3770233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473315" y="17702213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largura é constante (550 pixels), enquanto a altura varia, com a maioria das imagens concentrada entre 820 e 839 pixels. Esta variação precisa ser considerada no redimensionamento.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500539"/>
            <a:ext cx="9018627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AS FERRAMENTAS DURANTE O PROCESSO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35913" y="1368504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eficácia do nosso pipeline de análise de datasets de imagens é impulsionada por um conjunto robusto de bibliotecas Python, cada uma com uma função específica e crucial.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913" y="2154079"/>
            <a:ext cx="454223" cy="4542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17188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317188" y="2623304"/>
            <a:ext cx="3620214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Núcleo da análise de dados, essencial para organizar, estruturar e realizar estatísticas rápidas sobre o dataset em formato de DataFrame.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55" y="2154079"/>
            <a:ext cx="454223" cy="4542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5731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NumPy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845731" y="2623304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 suporte fundamental para operações numéricas de alto desempenho, especialmente em arrays multidimensionais e cálculos vetorizados, crucial para a manipulação de pixels de imagens.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997" y="2154079"/>
            <a:ext cx="454223" cy="4542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74273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Pillow / OpenCV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374273" y="2623304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Utilizadas para a leitura eficiente, manipulação e extração de metadados das imagens, garantindo que o pipeline possa processar diversos formatos e características visuais.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13" y="4730472"/>
            <a:ext cx="454223" cy="4542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7188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317188" y="5199698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Ferramenta indispensável para a visualização gráfica dos dados, permitindo a inspeção manual de distribuições, histogramas e outros insights visuais importantes para a compreensão do dataset.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55" y="4730472"/>
            <a:ext cx="454223" cy="4542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45731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ImageHash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5845731" y="5199698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Responsável pela geração de hashes perceptuais, uma técnica crucial para identificar e eliminar imagens duplicadas no dataset, garantindo a unicidade e a qualidade dos dados.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35913" y="7147798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combinação estratégica dessas bibliotecas forma um pipeline robusto, garantindo a validação, limpeza e exploração eficiente de datasets de imagens para o treinamento de modelos.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61963"/>
            <a:ext cx="9230439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Preparação Final do Dataset para Treinamento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7931" y="1264563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módulo detalha os passos cruciais para a preparação do dataset antes do treinamento do modelo, incluindo a identificação das classes mais relevantes e a divisão para treino, validação e teste.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931" y="2053947"/>
            <a:ext cx="4301490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Selecionadas</a:t>
            </a:r>
            <a:endParaRPr lang="en-US" sz="2350" dirty="0"/>
          </a:p>
        </p:txBody>
      </p:sp>
      <p:sp>
        <p:nvSpPr>
          <p:cNvPr id="5" name="Shape 3"/>
          <p:cNvSpPr/>
          <p:nvPr/>
        </p:nvSpPr>
        <p:spPr>
          <a:xfrm>
            <a:off x="587931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</p:sp>
      <p:sp>
        <p:nvSpPr>
          <p:cNvPr id="6" name="Text 4"/>
          <p:cNvSpPr/>
          <p:nvPr/>
        </p:nvSpPr>
        <p:spPr>
          <a:xfrm>
            <a:off x="755809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Skin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809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1.003 imagens (99.9%)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28736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5296614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Hair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296614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960 imagens (95.6%)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9669542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</p:sp>
      <p:sp>
        <p:nvSpPr>
          <p:cNvPr id="12" name="Text 10"/>
          <p:cNvSpPr/>
          <p:nvPr/>
        </p:nvSpPr>
        <p:spPr>
          <a:xfrm>
            <a:off x="9837420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Shoes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837420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775 imagens (77.2%)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7931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</p:sp>
      <p:sp>
        <p:nvSpPr>
          <p:cNvPr id="15" name="Text 13"/>
          <p:cNvSpPr/>
          <p:nvPr/>
        </p:nvSpPr>
        <p:spPr>
          <a:xfrm>
            <a:off x="755809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Bag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809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443 imagens (44.1%)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399139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</p:sp>
      <p:sp>
        <p:nvSpPr>
          <p:cNvPr id="18" name="Text 16"/>
          <p:cNvSpPr/>
          <p:nvPr/>
        </p:nvSpPr>
        <p:spPr>
          <a:xfrm>
            <a:off x="7567017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Pants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67017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302 imagens (30.1%)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87931" y="4913114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a identificação e criação de labels binários para estas classes, a média foi de 3.47 labels por imagem, resultando em uma redução de 0.1% no dataset original para focar nos dados mais relevantes.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87931" y="5702498"/>
            <a:ext cx="2986564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Divisão do Dataset</a:t>
            </a:r>
            <a:endParaRPr lang="en-US" sz="2350" dirty="0"/>
          </a:p>
        </p:txBody>
      </p:sp>
      <p:sp>
        <p:nvSpPr>
          <p:cNvPr id="22" name="Shape 20"/>
          <p:cNvSpPr/>
          <p:nvPr/>
        </p:nvSpPr>
        <p:spPr>
          <a:xfrm>
            <a:off x="587931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78669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Treino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8669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702 imagens (70%)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5128736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319474" y="6518434"/>
            <a:ext cx="223218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Validação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5319474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150 imagens (15%)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9669542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860280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Teste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9860280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151 imagens (15%)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587931" y="7500937"/>
            <a:ext cx="134545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divisão do dataset segue uma proporção padrão (70%/15%/15%) para garantir uma avaliação robusta do modelo.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2025-09-23T21:05:18Z</dcterms:created>
  <dcterms:modified xsi:type="dcterms:W3CDTF">2025-09-23T21:05:18Z</dcterms:modified>
</cp:coreProperties>
</file>